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FF66CC"/>
    <a:srgbClr val="00FF00"/>
    <a:srgbClr val="33CC33"/>
    <a:srgbClr val="990033"/>
    <a:srgbClr val="A50021"/>
    <a:srgbClr val="CC0000"/>
    <a:srgbClr val="FF505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280" cy="11064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4"/>
          <p:cNvSpPr/>
          <p:nvPr/>
        </p:nvSpPr>
        <p:spPr>
          <a:xfrm>
            <a:off x="1523880" y="4969080"/>
            <a:ext cx="8375400" cy="57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3200" b="1" strike="noStrike" spc="-1" dirty="0">
                <a:solidFill>
                  <a:schemeClr val="bg1"/>
                </a:solidFill>
                <a:latin typeface="Calibri"/>
                <a:ea typeface="DejaVu Sans"/>
              </a:rPr>
              <a:t>Déroulement de la journée vacances scolaires</a:t>
            </a:r>
            <a:endParaRPr lang="fr-FR" sz="3200" b="0" strike="noStrike" spc="-1" dirty="0">
              <a:solidFill>
                <a:schemeClr val="bg1"/>
              </a:solidFill>
              <a:latin typeface="Arial"/>
            </a:endParaRPr>
          </a:p>
        </p:txBody>
      </p:sp>
      <p:grpSp>
        <p:nvGrpSpPr>
          <p:cNvPr id="39" name="Diagram1"/>
          <p:cNvGrpSpPr/>
          <p:nvPr/>
        </p:nvGrpSpPr>
        <p:grpSpPr>
          <a:xfrm>
            <a:off x="231840" y="4860000"/>
            <a:ext cx="11740680" cy="2570040"/>
            <a:chOff x="231840" y="4860000"/>
            <a:chExt cx="11740680" cy="2570040"/>
          </a:xfrm>
        </p:grpSpPr>
        <p:sp>
          <p:nvSpPr>
            <p:cNvPr id="40" name="Rectangle 39"/>
            <p:cNvSpPr/>
            <p:nvPr/>
          </p:nvSpPr>
          <p:spPr>
            <a:xfrm>
              <a:off x="231840" y="4860000"/>
              <a:ext cx="11740680" cy="257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1" name="Chevron 40"/>
            <p:cNvSpPr/>
            <p:nvPr/>
          </p:nvSpPr>
          <p:spPr>
            <a:xfrm>
              <a:off x="234720" y="5612400"/>
              <a:ext cx="2550960" cy="1065240"/>
            </a:xfrm>
            <a:prstGeom prst="chevron">
              <a:avLst>
                <a:gd name="adj" fmla="val 50000"/>
              </a:avLst>
            </a:prstGeom>
            <a:solidFill>
              <a:srgbClr val="FF5050"/>
            </a:solidFill>
            <a:ln w="1260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79920" tIns="26640" rIns="26640" bIns="266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sz="2000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Accueil du matin</a:t>
              </a:r>
              <a:endParaRPr lang="fr-FR" sz="2000" b="0" strike="noStrike" spc="-1" dirty="0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sz="2000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7h15-9h30</a:t>
              </a:r>
              <a:endParaRPr lang="fr-FR" sz="2000" b="0" strike="noStrike" spc="-1" dirty="0">
                <a:latin typeface="Arial"/>
              </a:endParaRPr>
            </a:p>
          </p:txBody>
        </p:sp>
        <p:sp>
          <p:nvSpPr>
            <p:cNvPr id="42" name="Chevron 41"/>
            <p:cNvSpPr/>
            <p:nvPr/>
          </p:nvSpPr>
          <p:spPr>
            <a:xfrm>
              <a:off x="2530800" y="5612400"/>
              <a:ext cx="2550960" cy="1065240"/>
            </a:xfrm>
            <a:prstGeom prst="chevron">
              <a:avLst>
                <a:gd name="adj" fmla="val 50000"/>
              </a:avLst>
            </a:prstGeom>
            <a:solidFill>
              <a:srgbClr val="CC0000"/>
            </a:solidFill>
            <a:ln w="1260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79920" tIns="26640" rIns="26640" bIns="266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sz="2000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Temps d’animation 9h30-11h30</a:t>
              </a:r>
              <a:endParaRPr lang="fr-FR" sz="2000" b="0" strike="noStrike" spc="-1" dirty="0">
                <a:latin typeface="Arial"/>
              </a:endParaRPr>
            </a:p>
          </p:txBody>
        </p:sp>
        <p:sp>
          <p:nvSpPr>
            <p:cNvPr id="43" name="Chevron 42"/>
            <p:cNvSpPr/>
            <p:nvPr/>
          </p:nvSpPr>
          <p:spPr>
            <a:xfrm>
              <a:off x="4826880" y="5612400"/>
              <a:ext cx="2550960" cy="1065240"/>
            </a:xfrm>
            <a:prstGeom prst="chevron">
              <a:avLst>
                <a:gd name="adj" fmla="val 50000"/>
              </a:avLst>
            </a:prstGeom>
            <a:solidFill>
              <a:srgbClr val="A50021"/>
            </a:solidFill>
            <a:ln w="1260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79920" tIns="26640" rIns="26640" bIns="266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sz="20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Repas</a:t>
              </a:r>
              <a:endParaRPr lang="fr-FR" sz="20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sz="20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11h30-13h00</a:t>
              </a:r>
              <a:endParaRPr lang="fr-FR" sz="2000" b="0" strike="noStrike" spc="-1">
                <a:latin typeface="Arial"/>
              </a:endParaRPr>
            </a:p>
          </p:txBody>
        </p:sp>
        <p:sp>
          <p:nvSpPr>
            <p:cNvPr id="44" name="Chevron 43"/>
            <p:cNvSpPr/>
            <p:nvPr/>
          </p:nvSpPr>
          <p:spPr>
            <a:xfrm>
              <a:off x="7122960" y="5612400"/>
              <a:ext cx="2550960" cy="1065240"/>
            </a:xfrm>
            <a:prstGeom prst="chevron">
              <a:avLst>
                <a:gd name="adj" fmla="val 50000"/>
              </a:avLst>
            </a:prstGeom>
            <a:solidFill>
              <a:srgbClr val="990033"/>
            </a:solidFill>
            <a:ln w="1260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79920" tIns="26640" rIns="26640" bIns="266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Temps d’animation </a:t>
              </a:r>
              <a:endParaRPr lang="fr-FR" b="0" strike="noStrike" spc="-1" dirty="0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13h00-16h30</a:t>
              </a:r>
              <a:endParaRPr lang="fr-FR" b="0" strike="noStrike" spc="-1" dirty="0">
                <a:latin typeface="Arial"/>
              </a:endParaRPr>
            </a:p>
          </p:txBody>
        </p:sp>
        <p:sp>
          <p:nvSpPr>
            <p:cNvPr id="45" name="Chevron 44"/>
            <p:cNvSpPr/>
            <p:nvPr/>
          </p:nvSpPr>
          <p:spPr>
            <a:xfrm>
              <a:off x="9419400" y="5612400"/>
              <a:ext cx="2550960" cy="1065240"/>
            </a:xfrm>
            <a:prstGeom prst="chevron">
              <a:avLst>
                <a:gd name="adj" fmla="val 50000"/>
              </a:avLst>
            </a:prstGeom>
            <a:solidFill>
              <a:srgbClr val="CC0066"/>
            </a:solidFill>
            <a:ln w="1260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79920" tIns="26640" rIns="26640" bIns="266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Accueil du soir</a:t>
              </a:r>
              <a:endParaRPr lang="fr-FR" b="0" strike="noStrike" spc="-1" dirty="0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16h30-18h45</a:t>
              </a:r>
              <a:endParaRPr lang="fr-FR" b="0" strike="noStrike" spc="-1" dirty="0">
                <a:latin typeface="Arial"/>
              </a:endParaRPr>
            </a:p>
          </p:txBody>
        </p:sp>
      </p:grpSp>
      <p:pic>
        <p:nvPicPr>
          <p:cNvPr id="46" name="Image 6"/>
          <p:cNvPicPr/>
          <p:nvPr/>
        </p:nvPicPr>
        <p:blipFill>
          <a:blip r:embed="rId3"/>
          <a:stretch/>
        </p:blipFill>
        <p:spPr>
          <a:xfrm>
            <a:off x="96120" y="95040"/>
            <a:ext cx="844920" cy="1235160"/>
          </a:xfrm>
          <a:prstGeom prst="rect">
            <a:avLst/>
          </a:prstGeom>
          <a:ln w="0">
            <a:noFill/>
          </a:ln>
        </p:spPr>
      </p:pic>
      <p:sp>
        <p:nvSpPr>
          <p:cNvPr id="47" name="Rectangle 8"/>
          <p:cNvSpPr/>
          <p:nvPr/>
        </p:nvSpPr>
        <p:spPr>
          <a:xfrm>
            <a:off x="5711580" y="3394005"/>
            <a:ext cx="5068440" cy="1198875"/>
          </a:xfrm>
          <a:prstGeom prst="rect">
            <a:avLst/>
          </a:prstGeom>
          <a:noFill/>
          <a:ln w="0">
            <a:noFill/>
          </a:ln>
          <a:effectLst>
            <a:outerShdw blurRad="50760" dist="37674" dir="1350000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3600" b="1" i="1" strike="noStrike" spc="-1" dirty="0">
                <a:solidFill>
                  <a:schemeClr val="bg1"/>
                </a:solidFill>
                <a:latin typeface="Calibri"/>
                <a:ea typeface="DejaVu Sans"/>
              </a:rPr>
              <a:t>Vacances d’Août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3600" b="1" i="1" spc="-1" dirty="0">
                <a:solidFill>
                  <a:schemeClr val="bg1"/>
                </a:solidFill>
                <a:latin typeface="Calibri"/>
                <a:ea typeface="DejaVu Sans"/>
              </a:rPr>
              <a:t>Semaine du 8 au 12 Août</a:t>
            </a:r>
            <a:endParaRPr lang="fr-FR" sz="36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8" name="ZoneTexte 9"/>
          <p:cNvSpPr/>
          <p:nvPr/>
        </p:nvSpPr>
        <p:spPr>
          <a:xfrm>
            <a:off x="4419311" y="231078"/>
            <a:ext cx="4650798" cy="1568206"/>
          </a:xfrm>
          <a:prstGeom prst="rect">
            <a:avLst/>
          </a:prstGeom>
          <a:noFill/>
          <a:ln w="0">
            <a:noFill/>
          </a:ln>
          <a:effectLst>
            <a:glow rad="1079640">
              <a:srgbClr val="FFC000">
                <a:alpha val="38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4800" b="0" strike="noStrike" spc="-1" dirty="0">
                <a:solidFill>
                  <a:schemeClr val="bg1"/>
                </a:solidFill>
                <a:latin typeface="AR CARTER" panose="02000000000000000000" pitchFamily="2" charset="0"/>
              </a:rPr>
              <a:t>ALSH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4800" spc="-1" dirty="0">
                <a:solidFill>
                  <a:schemeClr val="bg1"/>
                </a:solidFill>
                <a:latin typeface="AR CARTER" panose="02000000000000000000" pitchFamily="2" charset="0"/>
              </a:rPr>
              <a:t>6-11 ans</a:t>
            </a:r>
            <a:endParaRPr lang="fr-FR" sz="4800" b="0" strike="noStrike" spc="-1" dirty="0">
              <a:solidFill>
                <a:schemeClr val="bg1"/>
              </a:solidFill>
              <a:latin typeface="AR CARTER" panose="02000000000000000000" pitchFamily="2" charset="0"/>
            </a:endParaRPr>
          </a:p>
        </p:txBody>
      </p:sp>
      <p:pic>
        <p:nvPicPr>
          <p:cNvPr id="49" name="Image 11"/>
          <p:cNvPicPr/>
          <p:nvPr/>
        </p:nvPicPr>
        <p:blipFill>
          <a:blip r:embed="rId4"/>
          <a:stretch/>
        </p:blipFill>
        <p:spPr>
          <a:xfrm>
            <a:off x="1080000" y="97920"/>
            <a:ext cx="1401840" cy="13420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t="-11000" b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4"/>
          <p:cNvSpPr/>
          <p:nvPr/>
        </p:nvSpPr>
        <p:spPr>
          <a:xfrm>
            <a:off x="362880" y="158400"/>
            <a:ext cx="3828240" cy="2102040"/>
          </a:xfrm>
          <a:prstGeom prst="rect">
            <a:avLst/>
          </a:prstGeom>
          <a:noFill/>
          <a:ln w="0">
            <a:noFill/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/>
            <a:r>
              <a:rPr lang="fr-FR" sz="1800" b="1" u="sng" strike="noStrike" spc="-1" dirty="0">
                <a:uFillTx/>
                <a:latin typeface="Arial"/>
              </a:rPr>
              <a:t>Activités Proposées</a:t>
            </a:r>
            <a:endParaRPr lang="fr-FR" sz="1800" b="0" strike="noStrike" spc="-1" dirty="0">
              <a:latin typeface="Arial"/>
            </a:endParaRPr>
          </a:p>
          <a:p>
            <a:pPr algn="ctr"/>
            <a:r>
              <a:rPr lang="fr-FR" sz="1800" b="0" i="1" strike="noStrike" spc="-1" dirty="0">
                <a:latin typeface="Arial"/>
              </a:rPr>
              <a:t>Chaque jour, l’équipe d’animation vous propose un panel d’activités et d’ateliers auxquels vos enfants auront le choix de s’inscrire librement</a:t>
            </a:r>
            <a:endParaRPr lang="fr-F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1800" b="0" strike="noStrike" spc="-1" dirty="0">
              <a:latin typeface="Arial"/>
            </a:endParaRPr>
          </a:p>
        </p:txBody>
      </p:sp>
      <p:sp>
        <p:nvSpPr>
          <p:cNvPr id="52" name="ZoneTexte 6"/>
          <p:cNvSpPr/>
          <p:nvPr/>
        </p:nvSpPr>
        <p:spPr>
          <a:xfrm>
            <a:off x="363239" y="2110680"/>
            <a:ext cx="3546287" cy="390730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1" u="dbl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Jeux</a:t>
            </a: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spc="-1" dirty="0">
                <a:latin typeface="Arial"/>
              </a:rPr>
              <a:t>La patate chaude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Karaoké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spc="-1" dirty="0">
                <a:latin typeface="Arial"/>
              </a:rPr>
              <a:t>Le paparazzi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800" b="1" i="1" u="sng" spc="-1" dirty="0">
                <a:solidFill>
                  <a:srgbClr val="FF0000"/>
                </a:solidFill>
                <a:latin typeface="Comic Sans MS" panose="030F0702030302020204" pitchFamily="66" charset="0"/>
              </a:rPr>
              <a:t>Grand Jeu  </a:t>
            </a:r>
            <a:endParaRPr lang="fr-FR" sz="2800" b="1" i="1" u="sng" strike="noStrike" spc="-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1" spc="-1" dirty="0">
                <a:solidFill>
                  <a:srgbClr val="FF0000"/>
                </a:solidFill>
                <a:latin typeface="Comic Sans MS" panose="030F0702030302020204" pitchFamily="66" charset="0"/>
              </a:rPr>
              <a:t>Vendredi 12 Août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</p:txBody>
      </p:sp>
      <p:sp>
        <p:nvSpPr>
          <p:cNvPr id="53" name="ZoneTexte 7"/>
          <p:cNvSpPr/>
          <p:nvPr/>
        </p:nvSpPr>
        <p:spPr>
          <a:xfrm>
            <a:off x="4191120" y="1672369"/>
            <a:ext cx="3837960" cy="4399751"/>
          </a:xfrm>
          <a:prstGeom prst="rect">
            <a:avLst/>
          </a:prstGeom>
          <a:noFill/>
          <a:ln w="0">
            <a:noFill/>
          </a:ln>
          <a:effectLst>
            <a:glow rad="228600">
              <a:srgbClr val="FF7A1F">
                <a:alpha val="40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400" b="0" u="dbl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Ateliers </a:t>
            </a:r>
            <a:r>
              <a:rPr lang="fr-FR" sz="2400" u="dbl" spc="-1" dirty="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Défilé sur Tapis rouge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spc="-1" dirty="0">
                <a:latin typeface="Arial"/>
              </a:rPr>
              <a:t>Spectacle de corde à sauter</a:t>
            </a: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ZUMBA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spc="-1" dirty="0">
                <a:latin typeface="Arial"/>
              </a:rPr>
              <a:t>Réveil Musculaire</a:t>
            </a: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400" b="1" u="sng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400" b="1" u="sng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400" b="1" u="sng" spc="-1" dirty="0">
                <a:latin typeface="Arial"/>
              </a:rPr>
              <a:t>Sortie prévue :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400" b="1" strike="noStrike" spc="-1" dirty="0">
                <a:solidFill>
                  <a:srgbClr val="CC0066"/>
                </a:solidFill>
                <a:latin typeface="Arial"/>
              </a:rPr>
              <a:t>SPLASH PARK à Hourtin 11/08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400" b="0" strike="noStrike" spc="-1" dirty="0">
              <a:latin typeface="Arial"/>
            </a:endParaRPr>
          </a:p>
        </p:txBody>
      </p:sp>
      <p:sp>
        <p:nvSpPr>
          <p:cNvPr id="54" name="ZoneTexte 9"/>
          <p:cNvSpPr/>
          <p:nvPr/>
        </p:nvSpPr>
        <p:spPr>
          <a:xfrm>
            <a:off x="9294480" y="2353320"/>
            <a:ext cx="2788200" cy="37841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1" u="dbl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Ateliers manuels</a:t>
            </a: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Confection d’un livre photo de mode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spc="-1" dirty="0">
                <a:latin typeface="Arial"/>
              </a:rPr>
              <a:t>Photo shoot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Tie </a:t>
            </a:r>
            <a:r>
              <a:rPr lang="fr-FR" sz="2000" b="0" strike="noStrike" spc="-1" dirty="0" err="1">
                <a:latin typeface="Arial"/>
              </a:rPr>
              <a:t>dye</a:t>
            </a:r>
            <a:r>
              <a:rPr lang="fr-FR" sz="2000" b="0" strike="noStrike" spc="-1" dirty="0">
                <a:latin typeface="Arial"/>
              </a:rPr>
              <a:t> t-shirt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spc="-1" dirty="0">
                <a:latin typeface="Arial"/>
              </a:rPr>
              <a:t>Bracelets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P</a:t>
            </a:r>
            <a:r>
              <a:rPr lang="fr-FR" sz="2000" spc="-1" dirty="0">
                <a:latin typeface="Arial"/>
              </a:rPr>
              <a:t>âte à sel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Cadres photos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</p:txBody>
      </p:sp>
      <p:sp>
        <p:nvSpPr>
          <p:cNvPr id="55" name="ZoneTexte 15"/>
          <p:cNvSpPr/>
          <p:nvPr/>
        </p:nvSpPr>
        <p:spPr>
          <a:xfrm>
            <a:off x="728640" y="5206320"/>
            <a:ext cx="6391080" cy="1248120"/>
          </a:xfrm>
          <a:prstGeom prst="rect">
            <a:avLst/>
          </a:prstGeom>
          <a:noFill/>
          <a:ln w="0">
            <a:noFill/>
          </a:ln>
          <a:effectLst>
            <a:glow rad="228600">
              <a:srgbClr val="FF7A1F">
                <a:alpha val="40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28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Numéros pratiques : </a:t>
            </a:r>
            <a:endParaRPr lang="fr-FR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ALSH ELEMENTAIRE : 07 77 92 40 45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Mail : alshelementaire@ville-martignas.fr</a:t>
            </a:r>
            <a:endParaRPr lang="fr-FR" sz="2400" b="0" strike="noStrike" spc="-1" dirty="0">
              <a:latin typeface="Arial"/>
            </a:endParaRPr>
          </a:p>
        </p:txBody>
      </p:sp>
      <p:sp>
        <p:nvSpPr>
          <p:cNvPr id="56" name="ZoneTexte 3"/>
          <p:cNvSpPr/>
          <p:nvPr/>
        </p:nvSpPr>
        <p:spPr>
          <a:xfrm>
            <a:off x="8364173" y="85013"/>
            <a:ext cx="3718507" cy="829543"/>
          </a:xfrm>
          <a:prstGeom prst="rect">
            <a:avLst/>
          </a:prstGeom>
          <a:gradFill flip="none" rotWithShape="1">
            <a:gsLst>
              <a:gs pos="0">
                <a:srgbClr val="CC0066">
                  <a:tint val="66000"/>
                  <a:satMod val="160000"/>
                </a:srgbClr>
              </a:gs>
              <a:gs pos="50000">
                <a:srgbClr val="CC0066">
                  <a:tint val="44500"/>
                  <a:satMod val="160000"/>
                </a:srgbClr>
              </a:gs>
              <a:gs pos="100000">
                <a:srgbClr val="CC0066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0">
            <a:noFill/>
          </a:ln>
          <a:effectLst>
            <a:glow rad="228600">
              <a:srgbClr val="FF3300">
                <a:alpha val="40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4800" b="1" u="sng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Edwardian Script ITC" panose="030303020407070D0804" pitchFamily="66" charset="0"/>
                <a:ea typeface="DejaVu Sans"/>
              </a:rPr>
              <a:t>La Fashion Week </a:t>
            </a:r>
            <a:endParaRPr lang="fr-FR" sz="4800" b="1" strike="noStrike" spc="-1" dirty="0">
              <a:solidFill>
                <a:schemeClr val="tx1">
                  <a:lumMod val="75000"/>
                  <a:lumOff val="25000"/>
                </a:schemeClr>
              </a:solidFill>
              <a:latin typeface="Edwardian Script ITC" panose="030303020407070D0804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3971</TotalTime>
  <Words>131</Words>
  <Application>Microsoft Office PowerPoint</Application>
  <PresentationFormat>Grand écran</PresentationFormat>
  <Paragraphs>48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 CARTER</vt:lpstr>
      <vt:lpstr>Arial</vt:lpstr>
      <vt:lpstr>Calibri</vt:lpstr>
      <vt:lpstr>Comic Sans MS</vt:lpstr>
      <vt:lpstr>DejaVu Sans</vt:lpstr>
      <vt:lpstr>Edwardian Script ITC</vt:lpstr>
      <vt:lpstr>Symbol</vt:lpstr>
      <vt:lpstr>Wingdings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Directeur ALEMA</dc:creator>
  <dc:description/>
  <cp:lastModifiedBy>Directeur ALEMA</cp:lastModifiedBy>
  <cp:revision>39</cp:revision>
  <dcterms:created xsi:type="dcterms:W3CDTF">2020-12-14T09:20:27Z</dcterms:created>
  <dcterms:modified xsi:type="dcterms:W3CDTF">2022-08-04T08:45:21Z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r8>2</vt:r8>
  </property>
</Properties>
</file>